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9" r:id="rId3"/>
    <p:sldId id="258" r:id="rId4"/>
    <p:sldId id="261" r:id="rId5"/>
    <p:sldId id="262" r:id="rId6"/>
    <p:sldId id="260" r:id="rId7"/>
    <p:sldId id="257"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833" autoAdjust="0"/>
  </p:normalViewPr>
  <p:slideViewPr>
    <p:cSldViewPr>
      <p:cViewPr varScale="1">
        <p:scale>
          <a:sx n="62" d="100"/>
          <a:sy n="62" d="100"/>
        </p:scale>
        <p:origin x="1626"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44214A-22BD-48F0-9E06-72D5747BB0B2}" type="datetimeFigureOut">
              <a:rPr lang="en-US" smtClean="0"/>
              <a:t>9/16/2019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F8334A-1A83-4A68-84E3-CB49CDB6CC03}" type="slidenum">
              <a:rPr lang="en-US" smtClean="0"/>
              <a:t>‹#›</a:t>
            </a:fld>
            <a:endParaRPr lang="en-US"/>
          </a:p>
        </p:txBody>
      </p:sp>
    </p:spTree>
    <p:extLst>
      <p:ext uri="{BB962C8B-B14F-4D97-AF65-F5344CB8AC3E}">
        <p14:creationId xmlns:p14="http://schemas.microsoft.com/office/powerpoint/2010/main" val="3546966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my</a:t>
            </a:r>
            <a:r>
              <a:rPr lang="en-US" baseline="0" dirty="0"/>
              <a:t> name is Jonathan Variames and I will be presenting today on work place issues and how they affect critical care nurses. The article that I used to help me create this presentation is entitled </a:t>
            </a:r>
            <a:r>
              <a:rPr lang="en-US" i="1" baseline="0" dirty="0"/>
              <a:t>Creating Healthy Work Environments: Our Voice, Our Strength</a:t>
            </a:r>
            <a:r>
              <a:rPr lang="en-US" i="0" baseline="0" dirty="0"/>
              <a:t> written by Nancy Blake. This article was published through the American Association of Critical-Care Nurses (AACN) this past Spring of 2019 edition. </a:t>
            </a:r>
            <a:endParaRPr lang="en-US" dirty="0"/>
          </a:p>
        </p:txBody>
      </p:sp>
      <p:sp>
        <p:nvSpPr>
          <p:cNvPr id="4" name="Slide Number Placeholder 3"/>
          <p:cNvSpPr>
            <a:spLocks noGrp="1"/>
          </p:cNvSpPr>
          <p:nvPr>
            <p:ph type="sldNum" sz="quarter" idx="10"/>
          </p:nvPr>
        </p:nvSpPr>
        <p:spPr/>
        <p:txBody>
          <a:bodyPr/>
          <a:lstStyle/>
          <a:p>
            <a:fld id="{A0F8334A-1A83-4A68-84E3-CB49CDB6CC03}" type="slidenum">
              <a:rPr lang="en-US" smtClean="0"/>
              <a:t>1</a:t>
            </a:fld>
            <a:endParaRPr lang="en-US"/>
          </a:p>
        </p:txBody>
      </p:sp>
    </p:spTree>
    <p:extLst>
      <p:ext uri="{BB962C8B-B14F-4D97-AF65-F5344CB8AC3E}">
        <p14:creationId xmlns:p14="http://schemas.microsoft.com/office/powerpoint/2010/main" val="1037236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t>
            </a:r>
            <a:r>
              <a:rPr lang="en-US" baseline="0" dirty="0"/>
              <a:t> would like to start with the issues that are directly impacting nurses’ ability to deliver the most effective care for their patients. In order to find the most important workplace issues nurses faced in the critical care setting, Blake reviewed studies that have been conducted since 2006 with these four topics forming a trend: 1) staffing 2) collaborative relationships 3) participation in decision-making 4) communication. I will analyze each one of these areas to discover how each one affects the nurses in the environment as well as possible solutions to these current issues.</a:t>
            </a:r>
            <a:endParaRPr lang="en-US" dirty="0"/>
          </a:p>
        </p:txBody>
      </p:sp>
      <p:sp>
        <p:nvSpPr>
          <p:cNvPr id="4" name="Slide Number Placeholder 3"/>
          <p:cNvSpPr>
            <a:spLocks noGrp="1"/>
          </p:cNvSpPr>
          <p:nvPr>
            <p:ph type="sldNum" sz="quarter" idx="10"/>
          </p:nvPr>
        </p:nvSpPr>
        <p:spPr/>
        <p:txBody>
          <a:bodyPr/>
          <a:lstStyle/>
          <a:p>
            <a:fld id="{A0F8334A-1A83-4A68-84E3-CB49CDB6CC03}" type="slidenum">
              <a:rPr lang="en-US" smtClean="0"/>
              <a:t>2</a:t>
            </a:fld>
            <a:endParaRPr lang="en-US"/>
          </a:p>
        </p:txBody>
      </p:sp>
    </p:spTree>
    <p:extLst>
      <p:ext uri="{BB962C8B-B14F-4D97-AF65-F5344CB8AC3E}">
        <p14:creationId xmlns:p14="http://schemas.microsoft.com/office/powerpoint/2010/main" val="1140646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first look into</a:t>
            </a:r>
            <a:r>
              <a:rPr lang="en-US" baseline="0" dirty="0"/>
              <a:t> the staffing issue within the workplace. This is a common theme that upsets nurses as they feel they don’t have adequate support for the patient load. Some hospital systems still utilize a patient ratio system to determine their nursing staffing needs. However, the AACN created a Synergy Model for Patient Care which helps staff nurses who cater to the individual needs of each patient which also helps promote better outcomes (Blake, 2019). The AACN also provides guidelines pertaining to this system on their website. This can be a tool for nurses when they propose a change to leadership which provides evidence based solutions to one of the most popular issues within the workplace. </a:t>
            </a:r>
            <a:endParaRPr lang="en-US" dirty="0"/>
          </a:p>
        </p:txBody>
      </p:sp>
      <p:sp>
        <p:nvSpPr>
          <p:cNvPr id="4" name="Slide Number Placeholder 3"/>
          <p:cNvSpPr>
            <a:spLocks noGrp="1"/>
          </p:cNvSpPr>
          <p:nvPr>
            <p:ph type="sldNum" sz="quarter" idx="10"/>
          </p:nvPr>
        </p:nvSpPr>
        <p:spPr/>
        <p:txBody>
          <a:bodyPr/>
          <a:lstStyle/>
          <a:p>
            <a:fld id="{A0F8334A-1A83-4A68-84E3-CB49CDB6CC03}" type="slidenum">
              <a:rPr lang="en-US" smtClean="0"/>
              <a:t>3</a:t>
            </a:fld>
            <a:endParaRPr lang="en-US"/>
          </a:p>
        </p:txBody>
      </p:sp>
    </p:spTree>
    <p:extLst>
      <p:ext uri="{BB962C8B-B14F-4D97-AF65-F5344CB8AC3E}">
        <p14:creationId xmlns:p14="http://schemas.microsoft.com/office/powerpoint/2010/main" val="3836644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two issues include collaborative relationships and communication,</a:t>
            </a:r>
            <a:r>
              <a:rPr lang="en-US" baseline="0" dirty="0"/>
              <a:t> which I believe overlap with commonalities. Poor communication can contribute to poor collaborative relationships, so if we can improve in one area it can possibly carry over into the collaborative relationships. Blake believes that effective communication starts within in the team, then flows into the family dynamic, followed by communication with all team members and family (2019). This flows into the other issue where not everyone is on the same page, such as the collaborative relationship, which can be altered if everyone agrees on a plan of care including the patient. The AACN has resources available on their webpage regarding more evidence based articles that support these claims which can be brought to leadership or hospital governance meetings. </a:t>
            </a:r>
            <a:endParaRPr lang="en-US" dirty="0"/>
          </a:p>
        </p:txBody>
      </p:sp>
      <p:sp>
        <p:nvSpPr>
          <p:cNvPr id="4" name="Slide Number Placeholder 3"/>
          <p:cNvSpPr>
            <a:spLocks noGrp="1"/>
          </p:cNvSpPr>
          <p:nvPr>
            <p:ph type="sldNum" sz="quarter" idx="10"/>
          </p:nvPr>
        </p:nvSpPr>
        <p:spPr/>
        <p:txBody>
          <a:bodyPr/>
          <a:lstStyle/>
          <a:p>
            <a:fld id="{A0F8334A-1A83-4A68-84E3-CB49CDB6CC03}" type="slidenum">
              <a:rPr lang="en-US" smtClean="0"/>
              <a:t>4</a:t>
            </a:fld>
            <a:endParaRPr lang="en-US"/>
          </a:p>
        </p:txBody>
      </p:sp>
    </p:spTree>
    <p:extLst>
      <p:ext uri="{BB962C8B-B14F-4D97-AF65-F5344CB8AC3E}">
        <p14:creationId xmlns:p14="http://schemas.microsoft.com/office/powerpoint/2010/main" val="553874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workplace</a:t>
            </a:r>
            <a:r>
              <a:rPr lang="en-US" baseline="0" dirty="0"/>
              <a:t> issue we will discuss faced by critical care nurses is participating in decision-making. Even though most hospital systems have a governance system where shared decision-making can occur, it doesn’t always guarantee your voice will be heard by leadership. Nurses reported their leadership were making decisions that were affecting their work environment without their input (Blake, 2019). The suggestion to fix this issue is to continue to use your voice, especially when there are poor outcomes from the change made. The AACN offers evaluation measures for system changes that will really focus on how these changes affect the nurses’ work environment. This will support claims made by staff nurses when they bring issues to leadership. </a:t>
            </a:r>
            <a:endParaRPr lang="en-US" dirty="0"/>
          </a:p>
        </p:txBody>
      </p:sp>
      <p:sp>
        <p:nvSpPr>
          <p:cNvPr id="4" name="Slide Number Placeholder 3"/>
          <p:cNvSpPr>
            <a:spLocks noGrp="1"/>
          </p:cNvSpPr>
          <p:nvPr>
            <p:ph type="sldNum" sz="quarter" idx="10"/>
          </p:nvPr>
        </p:nvSpPr>
        <p:spPr/>
        <p:txBody>
          <a:bodyPr/>
          <a:lstStyle/>
          <a:p>
            <a:fld id="{A0F8334A-1A83-4A68-84E3-CB49CDB6CC03}" type="slidenum">
              <a:rPr lang="en-US" smtClean="0"/>
              <a:t>5</a:t>
            </a:fld>
            <a:endParaRPr lang="en-US"/>
          </a:p>
        </p:txBody>
      </p:sp>
    </p:spTree>
    <p:extLst>
      <p:ext uri="{BB962C8B-B14F-4D97-AF65-F5344CB8AC3E}">
        <p14:creationId xmlns:p14="http://schemas.microsoft.com/office/powerpoint/2010/main" val="1184631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Lastly, I want</a:t>
            </a:r>
            <a:r>
              <a:rPr lang="en-US" baseline="0" dirty="0"/>
              <a:t> to leave you with a quote by Lisa Riggs who is president of the AACN. There is a lot of truth behind this statement in that we, as future nurses, will have the ability to cultivate the environment we work in. Our concerns and ideas will be heard whenever we use our unified voices. </a:t>
            </a:r>
            <a:endParaRPr lang="en-US" dirty="0"/>
          </a:p>
        </p:txBody>
      </p:sp>
      <p:sp>
        <p:nvSpPr>
          <p:cNvPr id="4" name="Slide Number Placeholder 3"/>
          <p:cNvSpPr>
            <a:spLocks noGrp="1"/>
          </p:cNvSpPr>
          <p:nvPr>
            <p:ph type="sldNum" sz="quarter" idx="10"/>
          </p:nvPr>
        </p:nvSpPr>
        <p:spPr/>
        <p:txBody>
          <a:bodyPr/>
          <a:lstStyle/>
          <a:p>
            <a:fld id="{A0F8334A-1A83-4A68-84E3-CB49CDB6CC03}" type="slidenum">
              <a:rPr lang="en-US" smtClean="0"/>
              <a:t>6</a:t>
            </a:fld>
            <a:endParaRPr lang="en-US"/>
          </a:p>
        </p:txBody>
      </p:sp>
    </p:spTree>
    <p:extLst>
      <p:ext uri="{BB962C8B-B14F-4D97-AF65-F5344CB8AC3E}">
        <p14:creationId xmlns:p14="http://schemas.microsoft.com/office/powerpoint/2010/main" val="2664977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list of the references I used to put together this presentation. Thank you for your time!</a:t>
            </a:r>
          </a:p>
        </p:txBody>
      </p:sp>
      <p:sp>
        <p:nvSpPr>
          <p:cNvPr id="4" name="Slide Number Placeholder 3"/>
          <p:cNvSpPr>
            <a:spLocks noGrp="1"/>
          </p:cNvSpPr>
          <p:nvPr>
            <p:ph type="sldNum" sz="quarter" idx="10"/>
          </p:nvPr>
        </p:nvSpPr>
        <p:spPr/>
        <p:txBody>
          <a:bodyPr/>
          <a:lstStyle/>
          <a:p>
            <a:fld id="{A0F8334A-1A83-4A68-84E3-CB49CDB6CC03}" type="slidenum">
              <a:rPr lang="en-US" smtClean="0"/>
              <a:t>7</a:t>
            </a:fld>
            <a:endParaRPr lang="en-US"/>
          </a:p>
        </p:txBody>
      </p:sp>
    </p:spTree>
    <p:extLst>
      <p:ext uri="{BB962C8B-B14F-4D97-AF65-F5344CB8AC3E}">
        <p14:creationId xmlns:p14="http://schemas.microsoft.com/office/powerpoint/2010/main" val="2579245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348597F-306F-41C1-8FB3-40AA54F995AB}"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E6BC8-3E7A-4C2E-B622-E2AF2039CD36}" type="slidenum">
              <a:rPr lang="en-US" smtClean="0"/>
              <a:t>‹#›</a:t>
            </a:fld>
            <a:endParaRPr lang="en-US"/>
          </a:p>
        </p:txBody>
      </p:sp>
    </p:spTree>
    <p:extLst>
      <p:ext uri="{BB962C8B-B14F-4D97-AF65-F5344CB8AC3E}">
        <p14:creationId xmlns:p14="http://schemas.microsoft.com/office/powerpoint/2010/main" val="1941523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48597F-306F-41C1-8FB3-40AA54F995AB}"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E6BC8-3E7A-4C2E-B622-E2AF2039CD36}" type="slidenum">
              <a:rPr lang="en-US" smtClean="0"/>
              <a:t>‹#›</a:t>
            </a:fld>
            <a:endParaRPr lang="en-US"/>
          </a:p>
        </p:txBody>
      </p:sp>
    </p:spTree>
    <p:extLst>
      <p:ext uri="{BB962C8B-B14F-4D97-AF65-F5344CB8AC3E}">
        <p14:creationId xmlns:p14="http://schemas.microsoft.com/office/powerpoint/2010/main" val="1912096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48597F-306F-41C1-8FB3-40AA54F995AB}"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E6BC8-3E7A-4C2E-B622-E2AF2039CD36}" type="slidenum">
              <a:rPr lang="en-US" smtClean="0"/>
              <a:t>‹#›</a:t>
            </a:fld>
            <a:endParaRPr lang="en-US"/>
          </a:p>
        </p:txBody>
      </p:sp>
    </p:spTree>
    <p:extLst>
      <p:ext uri="{BB962C8B-B14F-4D97-AF65-F5344CB8AC3E}">
        <p14:creationId xmlns:p14="http://schemas.microsoft.com/office/powerpoint/2010/main" val="447031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48597F-306F-41C1-8FB3-40AA54F995AB}" type="datetimeFigureOut">
              <a:rPr lang="en-US" smtClean="0"/>
              <a:t>9/16/2019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BE6BC8-3E7A-4C2E-B622-E2AF2039CD36}" type="slidenum">
              <a:rPr lang="en-US" smtClean="0"/>
              <a:t>‹#›</a:t>
            </a:fld>
            <a:endParaRPr lang="en-US"/>
          </a:p>
        </p:txBody>
      </p:sp>
    </p:spTree>
    <p:extLst>
      <p:ext uri="{BB962C8B-B14F-4D97-AF65-F5344CB8AC3E}">
        <p14:creationId xmlns:p14="http://schemas.microsoft.com/office/powerpoint/2010/main" val="3716183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348597F-306F-41C1-8FB3-40AA54F995AB}" type="datetimeFigureOut">
              <a:rPr lang="en-US" smtClean="0"/>
              <a:t>9/16/2019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BE6BC8-3E7A-4C2E-B622-E2AF2039CD36}" type="slidenum">
              <a:rPr lang="en-US" smtClean="0"/>
              <a:t>‹#›</a:t>
            </a:fld>
            <a:endParaRPr lang="en-US"/>
          </a:p>
        </p:txBody>
      </p:sp>
    </p:spTree>
    <p:extLst>
      <p:ext uri="{BB962C8B-B14F-4D97-AF65-F5344CB8AC3E}">
        <p14:creationId xmlns:p14="http://schemas.microsoft.com/office/powerpoint/2010/main" val="3399258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48597F-306F-41C1-8FB3-40AA54F995AB}" type="datetimeFigureOut">
              <a:rPr lang="en-US" smtClean="0"/>
              <a:t>9/16/2019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BE6BC8-3E7A-4C2E-B622-E2AF2039CD36}" type="slidenum">
              <a:rPr lang="en-US" smtClean="0"/>
              <a:t>‹#›</a:t>
            </a:fld>
            <a:endParaRPr lang="en-US"/>
          </a:p>
        </p:txBody>
      </p:sp>
    </p:spTree>
    <p:extLst>
      <p:ext uri="{BB962C8B-B14F-4D97-AF65-F5344CB8AC3E}">
        <p14:creationId xmlns:p14="http://schemas.microsoft.com/office/powerpoint/2010/main" val="1779678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48597F-306F-41C1-8FB3-40AA54F995AB}" type="datetimeFigureOut">
              <a:rPr lang="en-US" smtClean="0"/>
              <a:t>9/16/2019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BE6BC8-3E7A-4C2E-B622-E2AF2039CD36}" type="slidenum">
              <a:rPr lang="en-US" smtClean="0"/>
              <a:t>‹#›</a:t>
            </a:fld>
            <a:endParaRPr lang="en-US"/>
          </a:p>
        </p:txBody>
      </p:sp>
    </p:spTree>
    <p:extLst>
      <p:ext uri="{BB962C8B-B14F-4D97-AF65-F5344CB8AC3E}">
        <p14:creationId xmlns:p14="http://schemas.microsoft.com/office/powerpoint/2010/main" val="2874374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48597F-306F-41C1-8FB3-40AA54F995AB}" type="datetimeFigureOut">
              <a:rPr lang="en-US" smtClean="0"/>
              <a:t>9/16/2019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BE6BC8-3E7A-4C2E-B622-E2AF2039CD36}" type="slidenum">
              <a:rPr lang="en-US" smtClean="0"/>
              <a:t>‹#›</a:t>
            </a:fld>
            <a:endParaRPr lang="en-US"/>
          </a:p>
        </p:txBody>
      </p:sp>
    </p:spTree>
    <p:extLst>
      <p:ext uri="{BB962C8B-B14F-4D97-AF65-F5344CB8AC3E}">
        <p14:creationId xmlns:p14="http://schemas.microsoft.com/office/powerpoint/2010/main" val="3138591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48597F-306F-41C1-8FB3-40AA54F995AB}" type="datetimeFigureOut">
              <a:rPr lang="en-US" smtClean="0"/>
              <a:t>9/16/2019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BE6BC8-3E7A-4C2E-B622-E2AF2039CD36}" type="slidenum">
              <a:rPr lang="en-US" smtClean="0"/>
              <a:t>‹#›</a:t>
            </a:fld>
            <a:endParaRPr lang="en-US"/>
          </a:p>
        </p:txBody>
      </p:sp>
    </p:spTree>
    <p:extLst>
      <p:ext uri="{BB962C8B-B14F-4D97-AF65-F5344CB8AC3E}">
        <p14:creationId xmlns:p14="http://schemas.microsoft.com/office/powerpoint/2010/main" val="2316389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48597F-306F-41C1-8FB3-40AA54F995AB}"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E6BC8-3E7A-4C2E-B622-E2AF2039CD36}" type="slidenum">
              <a:rPr lang="en-US" smtClean="0"/>
              <a:t>‹#›</a:t>
            </a:fld>
            <a:endParaRPr lang="en-US"/>
          </a:p>
        </p:txBody>
      </p:sp>
    </p:spTree>
    <p:extLst>
      <p:ext uri="{BB962C8B-B14F-4D97-AF65-F5344CB8AC3E}">
        <p14:creationId xmlns:p14="http://schemas.microsoft.com/office/powerpoint/2010/main" val="4122730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48597F-306F-41C1-8FB3-40AA54F995AB}"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BE6BC8-3E7A-4C2E-B622-E2AF2039CD36}" type="slidenum">
              <a:rPr lang="en-US" smtClean="0"/>
              <a:t>‹#›</a:t>
            </a:fld>
            <a:endParaRPr lang="en-US"/>
          </a:p>
        </p:txBody>
      </p:sp>
    </p:spTree>
    <p:extLst>
      <p:ext uri="{BB962C8B-B14F-4D97-AF65-F5344CB8AC3E}">
        <p14:creationId xmlns:p14="http://schemas.microsoft.com/office/powerpoint/2010/main" val="3832978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48597F-306F-41C1-8FB3-40AA54F995AB}" type="datetimeFigureOut">
              <a:rPr lang="en-US" smtClean="0"/>
              <a:t>9/16/2019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BE6BC8-3E7A-4C2E-B622-E2AF2039CD36}" type="slidenum">
              <a:rPr lang="en-US" smtClean="0"/>
              <a:t>‹#›</a:t>
            </a:fld>
            <a:endParaRPr lang="en-US"/>
          </a:p>
        </p:txBody>
      </p:sp>
    </p:spTree>
    <p:extLst>
      <p:ext uri="{BB962C8B-B14F-4D97-AF65-F5344CB8AC3E}">
        <p14:creationId xmlns:p14="http://schemas.microsoft.com/office/powerpoint/2010/main" val="20858624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06324" y="228600"/>
            <a:ext cx="8531352" cy="6400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57200" y="2130425"/>
            <a:ext cx="8153400" cy="1470025"/>
          </a:xfrm>
        </p:spPr>
        <p:txBody>
          <a:bodyPr>
            <a:normAutofit fontScale="90000"/>
          </a:bodyPr>
          <a:lstStyle/>
          <a:p>
            <a:r>
              <a:rPr lang="en-US" dirty="0">
                <a:solidFill>
                  <a:schemeClr val="bg1"/>
                </a:solidFill>
                <a:latin typeface="Times New Roman" panose="02020603050405020304" pitchFamily="18" charset="0"/>
                <a:cs typeface="Times New Roman" panose="02020603050405020304" pitchFamily="18" charset="0"/>
              </a:rPr>
              <a:t>Work Place Issues &amp; Employment</a:t>
            </a:r>
            <a:br>
              <a:rPr lang="en-US" dirty="0">
                <a:solidFill>
                  <a:schemeClr val="bg1"/>
                </a:solidFill>
                <a:latin typeface="Times New Roman" panose="02020603050405020304" pitchFamily="18" charset="0"/>
                <a:cs typeface="Times New Roman" panose="02020603050405020304" pitchFamily="18" charset="0"/>
              </a:rPr>
            </a:br>
            <a:br>
              <a:rPr lang="en-US" dirty="0">
                <a:solidFill>
                  <a:schemeClr val="bg1"/>
                </a:solidFill>
                <a:latin typeface="Times New Roman" panose="02020603050405020304" pitchFamily="18" charset="0"/>
                <a:cs typeface="Times New Roman" panose="02020603050405020304" pitchFamily="18" charset="0"/>
              </a:rPr>
            </a:br>
            <a:r>
              <a:rPr lang="en-US" i="1" dirty="0">
                <a:solidFill>
                  <a:schemeClr val="bg1"/>
                </a:solidFill>
                <a:latin typeface="Times New Roman" panose="02020603050405020304" pitchFamily="18" charset="0"/>
                <a:cs typeface="Times New Roman" panose="02020603050405020304" pitchFamily="18" charset="0"/>
              </a:rPr>
              <a:t>Creating Healthy Work Environments: Our Voice, Our Strength</a:t>
            </a:r>
            <a:endParaRPr lang="en-US" sz="4000" i="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0667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 y="-158750"/>
            <a:ext cx="9169400" cy="716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06324" y="228600"/>
            <a:ext cx="8531352" cy="6400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306324" y="471170"/>
            <a:ext cx="8531352" cy="5909310"/>
          </a:xfrm>
          <a:prstGeom prst="rect">
            <a:avLst/>
          </a:prstGeom>
          <a:noFill/>
        </p:spPr>
        <p:txBody>
          <a:bodyPr wrap="square" lIns="91440" tIns="45720" rIns="91440" bIns="45720">
            <a:spAutoFit/>
          </a:bodyPr>
          <a:lstStyle/>
          <a:p>
            <a:pPr algn="ctr"/>
            <a:r>
              <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rPr>
              <a:t>“Nurses are concerned about and struggling with challenges such as staffing, collaborative relationships, participation in decision-making, and communication”</a:t>
            </a:r>
          </a:p>
          <a:p>
            <a:pPr algn="ctr"/>
            <a:r>
              <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rPr>
              <a:t>(Blake, 2019)</a:t>
            </a:r>
          </a:p>
        </p:txBody>
      </p:sp>
    </p:spTree>
    <p:extLst>
      <p:ext uri="{BB962C8B-B14F-4D97-AF65-F5344CB8AC3E}">
        <p14:creationId xmlns:p14="http://schemas.microsoft.com/office/powerpoint/2010/main" val="2751108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06324" y="228600"/>
            <a:ext cx="8531352" cy="6400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73050"/>
            <a:ext cx="3429000" cy="1162050"/>
          </a:xfrm>
        </p:spPr>
        <p:txBody>
          <a:bodyPr>
            <a:noAutofit/>
          </a:bodyPr>
          <a:lstStyle/>
          <a:p>
            <a:r>
              <a:rPr lang="en-US" sz="7200" dirty="0">
                <a:solidFill>
                  <a:schemeClr val="bg1"/>
                </a:solidFill>
                <a:latin typeface="Times New Roman" panose="02020603050405020304" pitchFamily="18" charset="0"/>
                <a:cs typeface="Times New Roman" panose="02020603050405020304" pitchFamily="18" charset="0"/>
              </a:rPr>
              <a:t>Staffing</a:t>
            </a:r>
          </a:p>
        </p:txBody>
      </p:sp>
      <p:sp>
        <p:nvSpPr>
          <p:cNvPr id="3" name="Content Placeholder 2"/>
          <p:cNvSpPr>
            <a:spLocks noGrp="1"/>
          </p:cNvSpPr>
          <p:nvPr>
            <p:ph idx="1"/>
          </p:nvPr>
        </p:nvSpPr>
        <p:spPr>
          <a:xfrm>
            <a:off x="3886200" y="273050"/>
            <a:ext cx="4800600" cy="5853113"/>
          </a:xfrm>
        </p:spPr>
        <p:txBody>
          <a:bodyPr/>
          <a:lstStyle/>
          <a:p>
            <a:r>
              <a:rPr lang="en-US" dirty="0">
                <a:solidFill>
                  <a:schemeClr val="bg1"/>
                </a:solidFill>
              </a:rPr>
              <a:t>Key Points:</a:t>
            </a:r>
          </a:p>
          <a:p>
            <a:pPr lvl="1"/>
            <a:r>
              <a:rPr lang="en-US" dirty="0">
                <a:solidFill>
                  <a:schemeClr val="bg1"/>
                </a:solidFill>
              </a:rPr>
              <a:t>Old school of thought: staffing  should be planned based on patient ratios</a:t>
            </a:r>
          </a:p>
          <a:p>
            <a:pPr lvl="1"/>
            <a:r>
              <a:rPr lang="en-US" dirty="0">
                <a:solidFill>
                  <a:schemeClr val="bg1"/>
                </a:solidFill>
              </a:rPr>
              <a:t>New school of thought: electronic system that uses data to help make patient assignments based on individual needs and nursing competency/skills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324" y="2438400"/>
            <a:ext cx="3579876"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82676" y="5410200"/>
            <a:ext cx="3579876" cy="646331"/>
          </a:xfrm>
          <a:prstGeom prst="rect">
            <a:avLst/>
          </a:prstGeom>
          <a:noFill/>
        </p:spPr>
        <p:txBody>
          <a:bodyPr wrap="square" rtlCol="0">
            <a:spAutoFit/>
          </a:bodyPr>
          <a:lstStyle/>
          <a:p>
            <a:r>
              <a:rPr lang="en-US" dirty="0">
                <a:solidFill>
                  <a:schemeClr val="bg1"/>
                </a:solidFill>
              </a:rPr>
              <a:t>Nurses: Understaffed, Overworked, Underpaid (1970)</a:t>
            </a:r>
          </a:p>
        </p:txBody>
      </p:sp>
    </p:spTree>
    <p:extLst>
      <p:ext uri="{BB962C8B-B14F-4D97-AF65-F5344CB8AC3E}">
        <p14:creationId xmlns:p14="http://schemas.microsoft.com/office/powerpoint/2010/main" val="1458530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06324" y="228600"/>
            <a:ext cx="8531352" cy="6400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solidFill>
                  <a:schemeClr val="bg1"/>
                </a:solidFill>
              </a:rPr>
              <a:t>Interrelated Issues</a:t>
            </a:r>
          </a:p>
        </p:txBody>
      </p:sp>
      <p:sp>
        <p:nvSpPr>
          <p:cNvPr id="3" name="Text Placeholder 2"/>
          <p:cNvSpPr>
            <a:spLocks noGrp="1"/>
          </p:cNvSpPr>
          <p:nvPr>
            <p:ph type="body" idx="1"/>
          </p:nvPr>
        </p:nvSpPr>
        <p:spPr/>
        <p:txBody>
          <a:bodyPr/>
          <a:lstStyle/>
          <a:p>
            <a:pPr algn="ctr"/>
            <a:r>
              <a:rPr lang="en-US" u="sng" dirty="0">
                <a:solidFill>
                  <a:schemeClr val="bg1"/>
                </a:solidFill>
              </a:rPr>
              <a:t>Collaborative Relationships</a:t>
            </a:r>
          </a:p>
        </p:txBody>
      </p:sp>
      <p:sp>
        <p:nvSpPr>
          <p:cNvPr id="4" name="Content Placeholder 3"/>
          <p:cNvSpPr>
            <a:spLocks noGrp="1"/>
          </p:cNvSpPr>
          <p:nvPr>
            <p:ph sz="half" idx="2"/>
          </p:nvPr>
        </p:nvSpPr>
        <p:spPr/>
        <p:txBody>
          <a:bodyPr>
            <a:normAutofit lnSpcReduction="10000"/>
          </a:bodyPr>
          <a:lstStyle/>
          <a:p>
            <a:r>
              <a:rPr lang="en-US" dirty="0">
                <a:solidFill>
                  <a:schemeClr val="bg1"/>
                </a:solidFill>
              </a:rPr>
              <a:t>Essential for safe patient care</a:t>
            </a:r>
          </a:p>
          <a:p>
            <a:r>
              <a:rPr lang="en-US" dirty="0">
                <a:solidFill>
                  <a:schemeClr val="bg1"/>
                </a:solidFill>
              </a:rPr>
              <a:t>All members must identify an issues and commit to improve </a:t>
            </a:r>
            <a:r>
              <a:rPr lang="en-US" u="sng" dirty="0">
                <a:solidFill>
                  <a:schemeClr val="bg1"/>
                </a:solidFill>
              </a:rPr>
              <a:t>together</a:t>
            </a:r>
            <a:endParaRPr lang="en-US" dirty="0">
              <a:solidFill>
                <a:schemeClr val="bg1"/>
              </a:solidFill>
            </a:endParaRPr>
          </a:p>
          <a:p>
            <a:r>
              <a:rPr lang="en-US" dirty="0">
                <a:solidFill>
                  <a:schemeClr val="bg1"/>
                </a:solidFill>
              </a:rPr>
              <a:t>Evidence of lower hospital infections related to true collaboration</a:t>
            </a:r>
          </a:p>
          <a:p>
            <a:r>
              <a:rPr lang="en-US" dirty="0">
                <a:solidFill>
                  <a:schemeClr val="bg1"/>
                </a:solidFill>
              </a:rPr>
              <a:t>Helps create trust within the system</a:t>
            </a:r>
          </a:p>
        </p:txBody>
      </p:sp>
      <p:sp>
        <p:nvSpPr>
          <p:cNvPr id="5" name="Text Placeholder 4"/>
          <p:cNvSpPr>
            <a:spLocks noGrp="1"/>
          </p:cNvSpPr>
          <p:nvPr>
            <p:ph type="body" sz="quarter" idx="3"/>
          </p:nvPr>
        </p:nvSpPr>
        <p:spPr/>
        <p:txBody>
          <a:bodyPr/>
          <a:lstStyle/>
          <a:p>
            <a:pPr algn="ctr"/>
            <a:r>
              <a:rPr lang="en-US" u="sng" dirty="0">
                <a:solidFill>
                  <a:schemeClr val="bg1"/>
                </a:solidFill>
              </a:rPr>
              <a:t>Communication</a:t>
            </a:r>
          </a:p>
        </p:txBody>
      </p:sp>
      <p:sp>
        <p:nvSpPr>
          <p:cNvPr id="6" name="Content Placeholder 5"/>
          <p:cNvSpPr>
            <a:spLocks noGrp="1"/>
          </p:cNvSpPr>
          <p:nvPr>
            <p:ph sz="quarter" idx="4"/>
          </p:nvPr>
        </p:nvSpPr>
        <p:spPr/>
        <p:txBody>
          <a:bodyPr/>
          <a:lstStyle/>
          <a:p>
            <a:r>
              <a:rPr lang="en-US" dirty="0">
                <a:solidFill>
                  <a:schemeClr val="bg1"/>
                </a:solidFill>
              </a:rPr>
              <a:t>Essential to safe, family-centered care</a:t>
            </a:r>
          </a:p>
          <a:p>
            <a:r>
              <a:rPr lang="en-US" dirty="0">
                <a:solidFill>
                  <a:schemeClr val="bg1"/>
                </a:solidFill>
              </a:rPr>
              <a:t>Communication involves within the team, within family, and </a:t>
            </a:r>
            <a:r>
              <a:rPr lang="en-US" u="sng" dirty="0">
                <a:solidFill>
                  <a:schemeClr val="bg1"/>
                </a:solidFill>
              </a:rPr>
              <a:t>between team/family</a:t>
            </a:r>
          </a:p>
          <a:p>
            <a:r>
              <a:rPr lang="en-US" dirty="0">
                <a:solidFill>
                  <a:schemeClr val="bg1"/>
                </a:solidFill>
              </a:rPr>
              <a:t>Cultural competence not only goes for patients, but includes staff members</a:t>
            </a:r>
          </a:p>
        </p:txBody>
      </p:sp>
    </p:spTree>
    <p:extLst>
      <p:ext uri="{BB962C8B-B14F-4D97-AF65-F5344CB8AC3E}">
        <p14:creationId xmlns:p14="http://schemas.microsoft.com/office/powerpoint/2010/main" val="395888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12700"/>
            <a:ext cx="91694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06324" y="228600"/>
            <a:ext cx="8531352" cy="6400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solidFill>
                  <a:schemeClr val="bg1"/>
                </a:solidFill>
              </a:rPr>
              <a:t>Participation In Decision-Making</a:t>
            </a:r>
          </a:p>
        </p:txBody>
      </p:sp>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7263" y="1258614"/>
            <a:ext cx="7229475" cy="476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390900" y="6028997"/>
            <a:ext cx="2362200" cy="369332"/>
          </a:xfrm>
          <a:prstGeom prst="rect">
            <a:avLst/>
          </a:prstGeom>
          <a:noFill/>
        </p:spPr>
        <p:txBody>
          <a:bodyPr wrap="square" rtlCol="0">
            <a:spAutoFit/>
          </a:bodyPr>
          <a:lstStyle/>
          <a:p>
            <a:pPr algn="ctr"/>
            <a:r>
              <a:rPr lang="en-US" dirty="0">
                <a:solidFill>
                  <a:schemeClr val="bg1"/>
                </a:solidFill>
              </a:rPr>
              <a:t>Tinker (2011)</a:t>
            </a:r>
          </a:p>
        </p:txBody>
      </p:sp>
    </p:spTree>
    <p:extLst>
      <p:ext uri="{BB962C8B-B14F-4D97-AF65-F5344CB8AC3E}">
        <p14:creationId xmlns:p14="http://schemas.microsoft.com/office/powerpoint/2010/main" val="4137263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 y="215900"/>
            <a:ext cx="8559800" cy="642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244028" y="889843"/>
            <a:ext cx="6655943" cy="5078313"/>
          </a:xfrm>
          <a:prstGeom prst="rect">
            <a:avLst/>
          </a:prstGeom>
          <a:noFill/>
        </p:spPr>
        <p:txBody>
          <a:bodyPr wrap="square" lIns="91440" tIns="45720" rIns="91440" bIns="45720">
            <a:spAutoFit/>
          </a:bodyPr>
          <a:lstStyle/>
          <a:p>
            <a:pPr algn="ctr"/>
            <a:r>
              <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rPr>
              <a:t>“We can create the workplaces we want and need when we use our voice” (Riggs, 2018 as cited in Blake, 2019) </a:t>
            </a:r>
          </a:p>
          <a:p>
            <a:pPr algn="ct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3050719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06324" y="228600"/>
            <a:ext cx="8531352" cy="6400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a:solidFill>
                  <a:schemeClr val="bg1"/>
                </a:solidFill>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p:txBody>
          <a:bodyPr>
            <a:normAutofit fontScale="55000" lnSpcReduction="20000"/>
          </a:bodyPr>
          <a:lstStyle/>
          <a:p>
            <a:pPr marL="0" indent="-457200">
              <a:lnSpc>
                <a:spcPct val="200000"/>
              </a:lnSpc>
            </a:pPr>
            <a:r>
              <a:rPr lang="en-US" dirty="0">
                <a:solidFill>
                  <a:schemeClr val="bg1"/>
                </a:solidFill>
              </a:rPr>
              <a:t>Blake, N. (2019). Creating healthy work environments: Our voice, our strength.</a:t>
            </a:r>
            <a:r>
              <a:rPr lang="en-US" i="1" dirty="0">
                <a:solidFill>
                  <a:schemeClr val="bg1"/>
                </a:solidFill>
              </a:rPr>
              <a:t> AACN Advanced Critical Care, 30</a:t>
            </a:r>
            <a:r>
              <a:rPr lang="en-US" dirty="0">
                <a:solidFill>
                  <a:schemeClr val="bg1"/>
                </a:solidFill>
              </a:rPr>
              <a:t>(1), 65-67. doi:10.4037/aacnacc2019558</a:t>
            </a:r>
          </a:p>
          <a:p>
            <a:pPr marL="0" indent="-457200">
              <a:lnSpc>
                <a:spcPct val="200000"/>
              </a:lnSpc>
            </a:pPr>
            <a:r>
              <a:rPr lang="en-US" dirty="0">
                <a:solidFill>
                  <a:schemeClr val="bg1"/>
                </a:solidFill>
              </a:rPr>
              <a:t>Nurses: Understaffed, Overworked, Underpaid (1970). Retrieved from http://thenursingcode.blogspot.com/2012/02/nurses-understaffed-overworked.html</a:t>
            </a:r>
          </a:p>
          <a:p>
            <a:pPr marL="0" indent="-457200">
              <a:lnSpc>
                <a:spcPct val="200000"/>
              </a:lnSpc>
            </a:pPr>
            <a:r>
              <a:rPr lang="en-US" dirty="0">
                <a:solidFill>
                  <a:schemeClr val="bg1"/>
                </a:solidFill>
              </a:rPr>
              <a:t>Tinker, E. (2011). 5 Suggestions For Effective Executive S&amp;OP Meetings. Retrieved from https://demand-planning.com/2011/06/01/five-suggestions-for-effective-executive-sop-meetings/</a:t>
            </a:r>
          </a:p>
          <a:p>
            <a:endParaRPr lang="en-US"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5652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272</TotalTime>
  <Words>868</Words>
  <Application>Microsoft Office PowerPoint</Application>
  <PresentationFormat>On-screen Show (4:3)</PresentationFormat>
  <Paragraphs>39</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Times New Roman</vt:lpstr>
      <vt:lpstr>Office Theme</vt:lpstr>
      <vt:lpstr>Work Place Issues &amp; Employment  Creating Healthy Work Environments: Our Voice, Our Strength</vt:lpstr>
      <vt:lpstr>PowerPoint Presentation</vt:lpstr>
      <vt:lpstr>Staffing</vt:lpstr>
      <vt:lpstr>Interrelated Issues</vt:lpstr>
      <vt:lpstr>Participation In Decision-Making</vt:lpstr>
      <vt:lpstr>PowerPoint Presentation</vt:lpstr>
      <vt:lpstr>References</vt:lpstr>
    </vt:vector>
  </TitlesOfParts>
  <Company>Parkland Health &amp; Hospital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VARIAMES</dc:creator>
  <cp:lastModifiedBy>Erica Deguzman</cp:lastModifiedBy>
  <cp:revision>72</cp:revision>
  <dcterms:created xsi:type="dcterms:W3CDTF">2019-09-08T15:06:11Z</dcterms:created>
  <dcterms:modified xsi:type="dcterms:W3CDTF">2019-09-16T23:14:17Z</dcterms:modified>
</cp:coreProperties>
</file>